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m6sE4AvLB1LjOqlatG98JSFrC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5" d="100"/>
          <a:sy n="105"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標題投影片" type="title">
  <p:cSld name="TITLE">
    <p:spTree>
      <p:nvGrpSpPr>
        <p:cNvPr id="1" name="Shape 22"/>
        <p:cNvGrpSpPr/>
        <p:nvPr/>
      </p:nvGrpSpPr>
      <p:grpSpPr>
        <a:xfrm>
          <a:off x="0" y="0"/>
          <a:ext cx="0" cy="0"/>
          <a:chOff x="0" y="0"/>
          <a:chExt cx="0" cy="0"/>
        </a:xfrm>
      </p:grpSpPr>
      <p:grpSp>
        <p:nvGrpSpPr>
          <p:cNvPr id="23" name="Google Shape;23;p14"/>
          <p:cNvGrpSpPr/>
          <p:nvPr/>
        </p:nvGrpSpPr>
        <p:grpSpPr>
          <a:xfrm>
            <a:off x="0" y="-8467"/>
            <a:ext cx="12192000" cy="6866467"/>
            <a:chOff x="0" y="-8467"/>
            <a:chExt cx="12192000" cy="6866467"/>
          </a:xfrm>
        </p:grpSpPr>
        <p:cxnSp>
          <p:nvCxnSpPr>
            <p:cNvPr id="24" name="Google Shape;24;p14"/>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14"/>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 name="Google Shape;26;p1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1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4"/>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1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1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14"/>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4"/>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14"/>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6" name="Google Shape;36;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與輔助字幕">
  <p:cSld name="標題與輔助字幕">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3"/>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3" name="Google Shape;93;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引述 (含輔助字幕)">
  <p:cSld name="引述 (含輔助字幕)">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4"/>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9" name="Google Shape;99;p24"/>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0" name="Google Shape;100;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
        <p:nvSpPr>
          <p:cNvPr id="103" name="Google Shape;103;p2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zh-TW" sz="8000" b="0" i="0" u="none" strike="noStrike" cap="none">
                <a:solidFill>
                  <a:srgbClr val="BFE471"/>
                </a:solidFill>
                <a:latin typeface="Arial"/>
                <a:ea typeface="Arial"/>
                <a:cs typeface="Arial"/>
                <a:sym typeface="Arial"/>
              </a:rPr>
              <a:t>“</a:t>
            </a:r>
            <a:endParaRPr/>
          </a:p>
        </p:txBody>
      </p:sp>
      <p:sp>
        <p:nvSpPr>
          <p:cNvPr id="104" name="Google Shape;104;p2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zh-TW" sz="8000" b="0" i="0" u="none" strike="noStrike" cap="none">
                <a:solidFill>
                  <a:srgbClr val="BFE471"/>
                </a:solidFill>
                <a:latin typeface="Arial"/>
                <a:ea typeface="Arial"/>
                <a:cs typeface="Arial"/>
                <a:sym typeface="Arial"/>
              </a:rPr>
              <a:t>”</a:t>
            </a:r>
            <a:endParaRPr sz="18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5"/>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8" name="Google Shape;108;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6"/>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4" name="Google Shape;114;p26"/>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5" name="Google Shape;115;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
        <p:nvSpPr>
          <p:cNvPr id="118" name="Google Shape;118;p26"/>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zh-TW" sz="8000" b="0" i="0" u="none" strike="noStrike" cap="none">
                <a:solidFill>
                  <a:srgbClr val="BFE471"/>
                </a:solidFill>
                <a:latin typeface="Arial"/>
                <a:ea typeface="Arial"/>
                <a:cs typeface="Arial"/>
                <a:sym typeface="Arial"/>
              </a:rPr>
              <a:t>“</a:t>
            </a:r>
            <a:endParaRPr/>
          </a:p>
        </p:txBody>
      </p:sp>
      <p:sp>
        <p:nvSpPr>
          <p:cNvPr id="119" name="Google Shape;119;p26"/>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zh-TW" sz="8000" b="0" i="0" u="none" strike="noStrike" cap="none">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120"/>
        <p:cNvGrpSpPr/>
        <p:nvPr/>
      </p:nvGrpSpPr>
      <p:grpSpPr>
        <a:xfrm>
          <a:off x="0" y="0"/>
          <a:ext cx="0" cy="0"/>
          <a:chOff x="0" y="0"/>
          <a:chExt cx="0" cy="0"/>
        </a:xfrm>
      </p:grpSpPr>
      <p:sp>
        <p:nvSpPr>
          <p:cNvPr id="121" name="Google Shape;121;p27"/>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3" name="Google Shape;123;p2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4" name="Google Shape;124;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8"/>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9"/>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2" name="Google Shape;42;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48" name="Google Shape;48;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51"/>
        <p:cNvGrpSpPr/>
        <p:nvPr/>
      </p:nvGrpSpPr>
      <p:grpSpPr>
        <a:xfrm>
          <a:off x="0" y="0"/>
          <a:ext cx="0" cy="0"/>
          <a:chOff x="0" y="0"/>
          <a:chExt cx="0" cy="0"/>
        </a:xfrm>
      </p:grpSpPr>
      <p:sp>
        <p:nvSpPr>
          <p:cNvPr id="52" name="Google Shape;52;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4" name="Google Shape;54;p17"/>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5" name="Google Shape;55;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1" name="Google Shape;61;p18"/>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18"/>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3" name="Google Shape;63;p18"/>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67"/>
        <p:cNvGrpSpPr/>
        <p:nvPr/>
      </p:nvGrpSpPr>
      <p:grpSpPr>
        <a:xfrm>
          <a:off x="0" y="0"/>
          <a:ext cx="0" cy="0"/>
          <a:chOff x="0" y="0"/>
          <a:chExt cx="0" cy="0"/>
        </a:xfrm>
      </p:grpSpPr>
      <p:sp>
        <p:nvSpPr>
          <p:cNvPr id="68" name="Google Shape;68;p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72"/>
        <p:cNvGrpSpPr/>
        <p:nvPr/>
      </p:nvGrpSpPr>
      <p:grpSpPr>
        <a:xfrm>
          <a:off x="0" y="0"/>
          <a:ext cx="0" cy="0"/>
          <a:chOff x="0" y="0"/>
          <a:chExt cx="0" cy="0"/>
        </a:xfrm>
      </p:grpSpPr>
      <p:sp>
        <p:nvSpPr>
          <p:cNvPr id="73" name="Google Shape;73;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輔助字幕的內容" type="objTx">
  <p:cSld name="OBJECT_WITH_CAPTION_TEXT">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9" name="Google Shape;79;p21"/>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0" name="Google Shape;80;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輔助字幕的圖片" type="picTx">
  <p:cSld name="PICTURE_WITH_CAPTION_TEX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86" name="Google Shape;86;p22"/>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7" name="Google Shape;87;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3"/>
          <p:cNvGrpSpPr/>
          <p:nvPr/>
        </p:nvGrpSpPr>
        <p:grpSpPr>
          <a:xfrm>
            <a:off x="0" y="-8467"/>
            <a:ext cx="12192000" cy="6866467"/>
            <a:chOff x="0" y="-8467"/>
            <a:chExt cx="12192000" cy="6866467"/>
          </a:xfrm>
        </p:grpSpPr>
        <p:cxnSp>
          <p:nvCxnSpPr>
            <p:cNvPr id="7" name="Google Shape;7;p13"/>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3"/>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3"/>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3"/>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3"/>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accent1"/>
              </a:buClr>
              <a:buSzPts val="5400"/>
              <a:buFont typeface="Trebuchet MS"/>
              <a:buNone/>
            </a:pPr>
            <a:r>
              <a:rPr lang="zh-TW"/>
              <a:t>國際音樂學學術研討會</a:t>
            </a:r>
            <a:endParaRPr/>
          </a:p>
        </p:txBody>
      </p:sp>
      <p:sp>
        <p:nvSpPr>
          <p:cNvPr id="144" name="Google Shape;144;p1"/>
          <p:cNvSpPr txBox="1">
            <a:spLocks noGrp="1"/>
          </p:cNvSpPr>
          <p:nvPr>
            <p:ph type="subTitle" idx="1"/>
          </p:nvPr>
        </p:nvSpPr>
        <p:spPr>
          <a:xfrm>
            <a:off x="1507067" y="4050833"/>
            <a:ext cx="7766936" cy="137155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SzPts val="1904"/>
              <a:buNone/>
            </a:pPr>
            <a:r>
              <a:rPr lang="zh-TW" sz="2380" b="1" dirty="0"/>
              <a:t>音樂的變革：過往、今日、明天</a:t>
            </a:r>
            <a:endParaRPr sz="2380" b="1" dirty="0"/>
          </a:p>
          <a:p>
            <a:pPr marL="0" lvl="0" indent="0" algn="r" rtl="0">
              <a:lnSpc>
                <a:spcPct val="90000"/>
              </a:lnSpc>
              <a:spcBef>
                <a:spcPts val="1000"/>
              </a:spcBef>
              <a:spcAft>
                <a:spcPts val="0"/>
              </a:spcAft>
              <a:buSzPts val="1904"/>
              <a:buNone/>
            </a:pPr>
            <a:r>
              <a:rPr lang="zh-TW" sz="2380" b="1" dirty="0"/>
              <a:t>Transforming Music: Yesterday, Today and </a:t>
            </a:r>
            <a:r>
              <a:rPr lang="zh-TW" sz="2380" b="1" dirty="0" smtClean="0"/>
              <a:t>Tomorrow</a:t>
            </a:r>
            <a:endParaRPr lang="en-US" altLang="zh-TW" sz="2380" b="1" dirty="0" smtClean="0"/>
          </a:p>
          <a:p>
            <a:pPr marL="0" indent="0">
              <a:lnSpc>
                <a:spcPct val="90000"/>
              </a:lnSpc>
              <a:buSzPts val="1904"/>
            </a:pPr>
            <a:r>
              <a:rPr lang="en-US" altLang="zh-TW" sz="2400" dirty="0"/>
              <a:t>2020/10/29</a:t>
            </a:r>
            <a:r>
              <a:rPr lang="zh-TW" altLang="en-US" sz="2400" dirty="0"/>
              <a:t>～</a:t>
            </a:r>
            <a:r>
              <a:rPr lang="en-US" altLang="zh-TW" sz="2400" dirty="0"/>
              <a:t>2020/10/30 </a:t>
            </a:r>
            <a:r>
              <a:rPr lang="zh-TW" sz="2380" b="1" dirty="0" smtClean="0"/>
              <a:t> </a:t>
            </a:r>
            <a:endParaRPr sz="238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zh-TW"/>
              <a:t>活動實施情形</a:t>
            </a:r>
            <a:br>
              <a:rPr lang="zh-TW"/>
            </a:br>
            <a:r>
              <a:rPr lang="zh-TW">
                <a:solidFill>
                  <a:srgbClr val="932313"/>
                </a:solidFill>
              </a:rPr>
              <a:t>照片集</a:t>
            </a:r>
            <a:endParaRPr>
              <a:solidFill>
                <a:srgbClr val="932313"/>
              </a:solidFill>
            </a:endParaRPr>
          </a:p>
        </p:txBody>
      </p:sp>
      <p:pic>
        <p:nvPicPr>
          <p:cNvPr id="198" name="Google Shape;198;p10"/>
          <p:cNvPicPr preferRelativeResize="0"/>
          <p:nvPr/>
        </p:nvPicPr>
        <p:blipFill rotWithShape="1">
          <a:blip r:embed="rId3">
            <a:alphaModFix/>
          </a:blip>
          <a:srcRect/>
          <a:stretch/>
        </p:blipFill>
        <p:spPr>
          <a:xfrm>
            <a:off x="6380268" y="2298074"/>
            <a:ext cx="5540331" cy="3109972"/>
          </a:xfrm>
          <a:prstGeom prst="rect">
            <a:avLst/>
          </a:prstGeom>
          <a:noFill/>
          <a:ln>
            <a:noFill/>
          </a:ln>
        </p:spPr>
      </p:pic>
      <p:pic>
        <p:nvPicPr>
          <p:cNvPr id="199" name="Google Shape;199;p10"/>
          <p:cNvPicPr preferRelativeResize="0"/>
          <p:nvPr/>
        </p:nvPicPr>
        <p:blipFill rotWithShape="1">
          <a:blip r:embed="rId4">
            <a:alphaModFix/>
          </a:blip>
          <a:srcRect/>
          <a:stretch/>
        </p:blipFill>
        <p:spPr>
          <a:xfrm>
            <a:off x="0" y="2116936"/>
            <a:ext cx="6185717" cy="3472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zh-TW"/>
              <a:t>活動實施情形</a:t>
            </a:r>
            <a:br>
              <a:rPr lang="zh-TW"/>
            </a:br>
            <a:r>
              <a:rPr lang="zh-TW">
                <a:solidFill>
                  <a:srgbClr val="932313"/>
                </a:solidFill>
              </a:rPr>
              <a:t>照片集</a:t>
            </a:r>
            <a:endParaRPr>
              <a:solidFill>
                <a:srgbClr val="932313"/>
              </a:solidFill>
            </a:endParaRPr>
          </a:p>
        </p:txBody>
      </p:sp>
      <p:pic>
        <p:nvPicPr>
          <p:cNvPr id="205" name="Google Shape;205;p11"/>
          <p:cNvPicPr preferRelativeResize="0">
            <a:picLocks noGrp="1"/>
          </p:cNvPicPr>
          <p:nvPr>
            <p:ph type="body" idx="1"/>
          </p:nvPr>
        </p:nvPicPr>
        <p:blipFill rotWithShape="1">
          <a:blip r:embed="rId3">
            <a:alphaModFix/>
          </a:blip>
          <a:srcRect/>
          <a:stretch/>
        </p:blipFill>
        <p:spPr>
          <a:xfrm>
            <a:off x="259396" y="2445703"/>
            <a:ext cx="5634777" cy="3162989"/>
          </a:xfrm>
          <a:prstGeom prst="rect">
            <a:avLst/>
          </a:prstGeom>
          <a:noFill/>
          <a:ln>
            <a:noFill/>
          </a:ln>
        </p:spPr>
      </p:pic>
      <p:pic>
        <p:nvPicPr>
          <p:cNvPr id="206" name="Google Shape;206;p11"/>
          <p:cNvPicPr preferRelativeResize="0"/>
          <p:nvPr/>
        </p:nvPicPr>
        <p:blipFill rotWithShape="1">
          <a:blip r:embed="rId4">
            <a:alphaModFix/>
          </a:blip>
          <a:srcRect/>
          <a:stretch/>
        </p:blipFill>
        <p:spPr>
          <a:xfrm>
            <a:off x="6104237" y="2417843"/>
            <a:ext cx="5684415" cy="3190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zh-TW"/>
              <a:t>活動實施情形</a:t>
            </a:r>
            <a:br>
              <a:rPr lang="zh-TW"/>
            </a:br>
            <a:r>
              <a:rPr lang="zh-TW">
                <a:solidFill>
                  <a:srgbClr val="932313"/>
                </a:solidFill>
              </a:rPr>
              <a:t>照片集</a:t>
            </a:r>
            <a:endParaRPr>
              <a:solidFill>
                <a:srgbClr val="932313"/>
              </a:solidFill>
            </a:endParaRPr>
          </a:p>
        </p:txBody>
      </p:sp>
      <p:pic>
        <p:nvPicPr>
          <p:cNvPr id="212" name="Google Shape;212;p12"/>
          <p:cNvPicPr preferRelativeResize="0"/>
          <p:nvPr/>
        </p:nvPicPr>
        <p:blipFill rotWithShape="1">
          <a:blip r:embed="rId3">
            <a:alphaModFix/>
          </a:blip>
          <a:srcRect/>
          <a:stretch/>
        </p:blipFill>
        <p:spPr>
          <a:xfrm>
            <a:off x="6289588" y="2089144"/>
            <a:ext cx="5655276" cy="3174495"/>
          </a:xfrm>
          <a:prstGeom prst="rect">
            <a:avLst/>
          </a:prstGeom>
          <a:noFill/>
          <a:ln>
            <a:noFill/>
          </a:ln>
        </p:spPr>
      </p:pic>
      <p:pic>
        <p:nvPicPr>
          <p:cNvPr id="213" name="Google Shape;213;p12"/>
          <p:cNvPicPr preferRelativeResize="0"/>
          <p:nvPr/>
        </p:nvPicPr>
        <p:blipFill rotWithShape="1">
          <a:blip r:embed="rId4">
            <a:alphaModFix/>
          </a:blip>
          <a:srcRect/>
          <a:stretch/>
        </p:blipFill>
        <p:spPr>
          <a:xfrm>
            <a:off x="90616" y="2089144"/>
            <a:ext cx="5729416" cy="32161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ts val="3240"/>
              <a:buFont typeface="Trebuchet MS"/>
              <a:buNone/>
            </a:pPr>
            <a:r>
              <a:rPr lang="zh-TW" sz="3240"/>
              <a:t>音樂的變革：過往、今日與明天</a:t>
            </a:r>
            <a:br>
              <a:rPr lang="zh-TW" sz="3240"/>
            </a:br>
            <a:r>
              <a:rPr lang="zh-TW" sz="2790"/>
              <a:t>Transforming Music: Yesterday, Today and Tomorrow</a:t>
            </a:r>
            <a:br>
              <a:rPr lang="zh-TW" sz="2790"/>
            </a:br>
            <a:endParaRPr sz="3240"/>
          </a:p>
        </p:txBody>
      </p:sp>
      <p:sp>
        <p:nvSpPr>
          <p:cNvPr id="150" name="Google Shape;150;p2"/>
          <p:cNvSpPr txBox="1">
            <a:spLocks noGrp="1"/>
          </p:cNvSpPr>
          <p:nvPr>
            <p:ph type="body" idx="1"/>
          </p:nvPr>
        </p:nvSpPr>
        <p:spPr>
          <a:xfrm>
            <a:off x="677333" y="2160589"/>
            <a:ext cx="10274201"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zh-TW" sz="2400" dirty="0"/>
              <a:t>執行期間</a:t>
            </a:r>
            <a:r>
              <a:rPr lang="zh-TW" sz="2400" dirty="0" smtClean="0"/>
              <a:t>：</a:t>
            </a:r>
            <a:endParaRPr lang="en-US" altLang="zh-TW" sz="2400" dirty="0"/>
          </a:p>
          <a:p>
            <a:pPr marL="0" lvl="0" indent="0" algn="l" rtl="0">
              <a:spcBef>
                <a:spcPts val="0"/>
              </a:spcBef>
              <a:spcAft>
                <a:spcPts val="0"/>
              </a:spcAft>
              <a:buSzPts val="1920"/>
              <a:buNone/>
            </a:pPr>
            <a:r>
              <a:rPr lang="zh-TW" altLang="en-US" sz="2400" dirty="0"/>
              <a:t> </a:t>
            </a:r>
            <a:r>
              <a:rPr lang="zh-TW" altLang="en-US" sz="2400" dirty="0" smtClean="0"/>
              <a:t>   </a:t>
            </a:r>
            <a:r>
              <a:rPr lang="zh-TW" sz="2000" dirty="0" smtClean="0"/>
              <a:t>2020/10/29</a:t>
            </a:r>
            <a:r>
              <a:rPr lang="zh-TW" sz="2000" dirty="0"/>
              <a:t>～2020/10/30 </a:t>
            </a:r>
            <a:endParaRPr dirty="0"/>
          </a:p>
          <a:p>
            <a:pPr marL="0" lvl="0" indent="0" algn="l" rtl="0">
              <a:spcBef>
                <a:spcPts val="1000"/>
              </a:spcBef>
              <a:spcAft>
                <a:spcPts val="0"/>
              </a:spcAft>
              <a:buSzPts val="1600"/>
              <a:buNone/>
            </a:pPr>
            <a:endParaRPr sz="2000" dirty="0"/>
          </a:p>
          <a:p>
            <a:pPr marL="342900" lvl="0" indent="-342900" algn="l" rtl="0">
              <a:spcBef>
                <a:spcPts val="1000"/>
              </a:spcBef>
              <a:spcAft>
                <a:spcPts val="0"/>
              </a:spcAft>
              <a:buSzPts val="1920"/>
              <a:buChar char="►"/>
            </a:pPr>
            <a:r>
              <a:rPr lang="zh-TW" sz="2400" dirty="0"/>
              <a:t>會議地點：</a:t>
            </a:r>
            <a:endParaRPr sz="2400" dirty="0"/>
          </a:p>
          <a:p>
            <a:pPr marL="0" lvl="0" indent="0">
              <a:buSzPts val="1600"/>
              <a:buNone/>
            </a:pPr>
            <a:r>
              <a:rPr lang="zh-TW" altLang="en-US" sz="2000" dirty="0" smtClean="0"/>
              <a:t>     </a:t>
            </a:r>
            <a:r>
              <a:rPr lang="zh-TW" sz="2000" dirty="0" smtClean="0"/>
              <a:t>國立</a:t>
            </a:r>
            <a:r>
              <a:rPr lang="zh-TW" sz="2000" dirty="0"/>
              <a:t>中山大學 國際研究大樓－華立廳、</a:t>
            </a:r>
            <a:r>
              <a:rPr lang="zh-TW" sz="2000" dirty="0" smtClean="0"/>
              <a:t>1001</a:t>
            </a:r>
            <a:r>
              <a:rPr lang="zh-TW" altLang="zh-TW" sz="2000" dirty="0" smtClean="0"/>
              <a:t>、</a:t>
            </a:r>
            <a:r>
              <a:rPr lang="zh-TW" sz="2000" dirty="0" smtClean="0"/>
              <a:t>1002</a:t>
            </a:r>
            <a:r>
              <a:rPr lang="zh-TW" sz="2000" dirty="0"/>
              <a:t>階梯教室＋</a:t>
            </a:r>
            <a:r>
              <a:rPr lang="zh-TW" sz="2400" b="1" dirty="0">
                <a:solidFill>
                  <a:srgbClr val="FF0000"/>
                </a:solidFill>
              </a:rPr>
              <a:t>部分視訊會議</a:t>
            </a:r>
            <a:endParaRPr sz="2400" b="1" dirty="0">
              <a:solidFill>
                <a:srgbClr val="FF0000"/>
              </a:solidFill>
            </a:endParaRPr>
          </a:p>
          <a:p>
            <a:pPr marL="0" lvl="0" indent="0" algn="l" rtl="0">
              <a:spcBef>
                <a:spcPts val="1000"/>
              </a:spcBef>
              <a:spcAft>
                <a:spcPts val="0"/>
              </a:spcAft>
              <a:buSzPts val="1600"/>
              <a:buNone/>
            </a:pPr>
            <a:r>
              <a:rPr lang="zh-TW" sz="2000" dirty="0"/>
              <a:t> </a:t>
            </a:r>
            <a:endParaRPr sz="2000" dirty="0"/>
          </a:p>
          <a:p>
            <a:pPr marL="342900" lvl="0" indent="-342900" algn="l" rtl="0">
              <a:spcBef>
                <a:spcPts val="1000"/>
              </a:spcBef>
              <a:spcAft>
                <a:spcPts val="0"/>
              </a:spcAft>
              <a:buSzPts val="1920"/>
              <a:buChar char="►"/>
            </a:pPr>
            <a:r>
              <a:rPr lang="zh-TW" sz="2400" dirty="0"/>
              <a:t>計畫主持人：</a:t>
            </a:r>
            <a:endParaRPr sz="2400" dirty="0"/>
          </a:p>
          <a:p>
            <a:pPr marL="0" lvl="0" indent="0" algn="l" rtl="0">
              <a:spcBef>
                <a:spcPts val="1000"/>
              </a:spcBef>
              <a:spcAft>
                <a:spcPts val="0"/>
              </a:spcAft>
              <a:buSzPts val="1600"/>
              <a:buNone/>
            </a:pPr>
            <a:r>
              <a:rPr lang="zh-TW" altLang="en-US" sz="2000" dirty="0" smtClean="0"/>
              <a:t>     </a:t>
            </a:r>
            <a:r>
              <a:rPr lang="zh-TW" sz="2000" dirty="0" smtClean="0"/>
              <a:t>郭瓊嬌 </a:t>
            </a:r>
            <a:r>
              <a:rPr lang="zh-TW" sz="2000" dirty="0"/>
              <a:t>教授</a:t>
            </a:r>
            <a:endParaRPr dirty="0"/>
          </a:p>
          <a:p>
            <a:pPr marL="342900" lvl="0" indent="-251459" algn="l" rtl="0">
              <a:spcBef>
                <a:spcPts val="1000"/>
              </a:spcBef>
              <a:spcAft>
                <a:spcPts val="0"/>
              </a:spcAft>
              <a:buSzPts val="144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ts val="3240"/>
              <a:buFont typeface="Trebuchet MS"/>
              <a:buNone/>
            </a:pPr>
            <a:r>
              <a:rPr lang="zh-TW" sz="3240"/>
              <a:t>音樂的變革：過往、今日與明天</a:t>
            </a:r>
            <a:br>
              <a:rPr lang="zh-TW" sz="3240"/>
            </a:br>
            <a:r>
              <a:rPr lang="zh-TW" sz="2790"/>
              <a:t>Transforming Music: Yesterday, Today and Tomorrow</a:t>
            </a:r>
            <a:br>
              <a:rPr lang="zh-TW" sz="2790"/>
            </a:br>
            <a:endParaRPr sz="3240"/>
          </a:p>
        </p:txBody>
      </p:sp>
      <p:sp>
        <p:nvSpPr>
          <p:cNvPr id="156" name="Google Shape;156;p3"/>
          <p:cNvSpPr txBox="1">
            <a:spLocks noGrp="1"/>
          </p:cNvSpPr>
          <p:nvPr>
            <p:ph type="body" idx="1"/>
          </p:nvPr>
        </p:nvSpPr>
        <p:spPr>
          <a:xfrm>
            <a:off x="677333" y="2160589"/>
            <a:ext cx="10274201"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zh-TW" sz="2400" dirty="0"/>
              <a:t>主辦單位：</a:t>
            </a:r>
            <a:endParaRPr sz="2400" dirty="0"/>
          </a:p>
          <a:p>
            <a:pPr marL="0" lvl="0" indent="0" algn="l" rtl="0">
              <a:spcBef>
                <a:spcPts val="1000"/>
              </a:spcBef>
              <a:spcAft>
                <a:spcPts val="0"/>
              </a:spcAft>
              <a:buSzPts val="1600"/>
              <a:buNone/>
            </a:pPr>
            <a:r>
              <a:rPr lang="zh-TW" altLang="en-US" sz="2000" dirty="0" smtClean="0"/>
              <a:t>     </a:t>
            </a:r>
            <a:r>
              <a:rPr lang="zh-TW" sz="2000" dirty="0" smtClean="0"/>
              <a:t>國立</a:t>
            </a:r>
            <a:r>
              <a:rPr lang="zh-TW" sz="2000" dirty="0"/>
              <a:t>中山大學音樂系</a:t>
            </a:r>
            <a:endParaRPr sz="2000" dirty="0"/>
          </a:p>
          <a:p>
            <a:pPr marL="0" lvl="0" indent="0" algn="l" rtl="0">
              <a:spcBef>
                <a:spcPts val="1000"/>
              </a:spcBef>
              <a:spcAft>
                <a:spcPts val="0"/>
              </a:spcAft>
              <a:buSzPts val="1600"/>
              <a:buNone/>
            </a:pPr>
            <a:endParaRPr sz="2000" dirty="0"/>
          </a:p>
          <a:p>
            <a:pPr marL="342900" lvl="0" indent="-342900" algn="l" rtl="0">
              <a:spcBef>
                <a:spcPts val="1000"/>
              </a:spcBef>
              <a:spcAft>
                <a:spcPts val="0"/>
              </a:spcAft>
              <a:buSzPts val="1920"/>
              <a:buChar char="►"/>
            </a:pPr>
            <a:r>
              <a:rPr lang="zh-TW" sz="2400" dirty="0"/>
              <a:t>協辦單位：</a:t>
            </a:r>
            <a:endParaRPr sz="2400" dirty="0"/>
          </a:p>
          <a:p>
            <a:pPr marL="0" lvl="0" indent="0" algn="l" rtl="0">
              <a:spcBef>
                <a:spcPts val="1000"/>
              </a:spcBef>
              <a:spcAft>
                <a:spcPts val="0"/>
              </a:spcAft>
              <a:buSzPts val="1440"/>
              <a:buNone/>
            </a:pPr>
            <a:r>
              <a:rPr lang="zh-TW" altLang="en-US" dirty="0" smtClean="0"/>
              <a:t>     </a:t>
            </a:r>
            <a:r>
              <a:rPr lang="zh-TW" dirty="0" smtClean="0"/>
              <a:t>國立</a:t>
            </a:r>
            <a:r>
              <a:rPr lang="zh-TW" dirty="0"/>
              <a:t>中山大學文學院、國立中山大學研發處、國立高雄師範大學、國立成功大學、台南藝術大學</a:t>
            </a:r>
            <a:r>
              <a:rPr lang="zh-TW" sz="2000" dirty="0"/>
              <a:t> </a:t>
            </a:r>
            <a:endParaRPr sz="2000" dirty="0"/>
          </a:p>
          <a:p>
            <a:pPr marL="0" lvl="0" indent="0" algn="l" rtl="0">
              <a:spcBef>
                <a:spcPts val="1000"/>
              </a:spcBef>
              <a:spcAft>
                <a:spcPts val="0"/>
              </a:spcAft>
              <a:buSzPts val="1600"/>
              <a:buNone/>
            </a:pPr>
            <a:r>
              <a:rPr lang="zh-TW" sz="2000" dirty="0"/>
              <a:t> </a:t>
            </a:r>
            <a:endParaRPr sz="2000" dirty="0"/>
          </a:p>
          <a:p>
            <a:pPr marL="342900" lvl="0" indent="-342900" algn="l" rtl="0">
              <a:spcBef>
                <a:spcPts val="1000"/>
              </a:spcBef>
              <a:spcAft>
                <a:spcPts val="0"/>
              </a:spcAft>
              <a:buSzPts val="1920"/>
              <a:buChar char="►"/>
            </a:pPr>
            <a:r>
              <a:rPr lang="zh-TW" sz="2400" dirty="0"/>
              <a:t>贊助單位：</a:t>
            </a:r>
            <a:endParaRPr sz="2400" dirty="0"/>
          </a:p>
          <a:p>
            <a:pPr marL="0" lvl="0" indent="0" algn="l" rtl="0">
              <a:spcBef>
                <a:spcPts val="1000"/>
              </a:spcBef>
              <a:spcAft>
                <a:spcPts val="0"/>
              </a:spcAft>
              <a:buSzPts val="1600"/>
              <a:buNone/>
            </a:pPr>
            <a:r>
              <a:rPr lang="zh-TW" altLang="en-US" sz="2000" dirty="0" smtClean="0"/>
              <a:t>     </a:t>
            </a:r>
            <a:r>
              <a:rPr lang="zh-TW" sz="2000" dirty="0" smtClean="0"/>
              <a:t>科技</a:t>
            </a:r>
            <a:r>
              <a:rPr lang="zh-TW" sz="2000" dirty="0"/>
              <a:t>部</a:t>
            </a:r>
            <a:r>
              <a:rPr lang="zh-TW" sz="2000" dirty="0" smtClean="0"/>
              <a:t>、</a:t>
            </a:r>
            <a:r>
              <a:rPr lang="zh-TW" altLang="en-US" sz="2000" dirty="0" smtClean="0"/>
              <a:t>國立</a:t>
            </a:r>
            <a:r>
              <a:rPr lang="zh-TW" sz="2000" dirty="0" smtClean="0"/>
              <a:t>中山</a:t>
            </a:r>
            <a:r>
              <a:rPr lang="zh-TW" altLang="en-US" sz="2000" dirty="0" smtClean="0"/>
              <a:t>大學</a:t>
            </a:r>
            <a:r>
              <a:rPr lang="zh-TW" sz="2000" dirty="0" smtClean="0"/>
              <a:t>研發</a:t>
            </a:r>
            <a:r>
              <a:rPr lang="zh-TW" sz="2000" dirty="0"/>
              <a:t>處</a:t>
            </a:r>
            <a:r>
              <a:rPr lang="zh-TW" sz="2000" dirty="0" smtClean="0"/>
              <a:t>、</a:t>
            </a:r>
            <a:r>
              <a:rPr lang="zh-TW" altLang="en-US" sz="2000" dirty="0" smtClean="0"/>
              <a:t>國立中山大學</a:t>
            </a:r>
            <a:r>
              <a:rPr lang="zh-TW" sz="2000" dirty="0" smtClean="0"/>
              <a:t>文學院</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ts val="3240"/>
              <a:buFont typeface="Trebuchet MS"/>
              <a:buNone/>
            </a:pPr>
            <a:r>
              <a:rPr lang="zh-TW" sz="3240"/>
              <a:t>音樂的變革：過往、今日與明天</a:t>
            </a:r>
            <a:br>
              <a:rPr lang="zh-TW" sz="3240"/>
            </a:br>
            <a:r>
              <a:rPr lang="zh-TW" sz="2790"/>
              <a:t>Transforming Music: Yesterday, Today and Tomorrow</a:t>
            </a:r>
            <a:br>
              <a:rPr lang="zh-TW" sz="2790"/>
            </a:br>
            <a:endParaRPr sz="3240"/>
          </a:p>
        </p:txBody>
      </p:sp>
      <p:sp>
        <p:nvSpPr>
          <p:cNvPr id="162" name="Google Shape;162;p4"/>
          <p:cNvSpPr txBox="1">
            <a:spLocks noGrp="1"/>
          </p:cNvSpPr>
          <p:nvPr>
            <p:ph type="body" idx="1"/>
          </p:nvPr>
        </p:nvSpPr>
        <p:spPr>
          <a:xfrm>
            <a:off x="677334" y="1616149"/>
            <a:ext cx="10590028" cy="516742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zh-TW" sz="2400"/>
              <a:t>會議目的：</a:t>
            </a:r>
            <a:endParaRPr sz="2400"/>
          </a:p>
          <a:p>
            <a:pPr marL="342900" lvl="0" indent="-342900" algn="l" rtl="0">
              <a:spcBef>
                <a:spcPts val="1000"/>
              </a:spcBef>
              <a:spcAft>
                <a:spcPts val="0"/>
              </a:spcAft>
              <a:buSzPts val="1440"/>
              <a:buChar char="►"/>
            </a:pPr>
            <a:r>
              <a:rPr lang="zh-TW"/>
              <a:t>舉辦國際學術研討會：公開徵選相關論文，經審查後，正式發表論文。</a:t>
            </a:r>
            <a:endParaRPr/>
          </a:p>
          <a:p>
            <a:pPr marL="342900" lvl="0" indent="-342900" algn="l" rtl="0">
              <a:spcBef>
                <a:spcPts val="1000"/>
              </a:spcBef>
              <a:spcAft>
                <a:spcPts val="0"/>
              </a:spcAft>
              <a:buSzPts val="1440"/>
              <a:buChar char="►"/>
            </a:pPr>
            <a:r>
              <a:rPr lang="zh-TW"/>
              <a:t>邀請國際學者來台研究分享及促進多校交流。</a:t>
            </a:r>
            <a:endParaRPr/>
          </a:p>
          <a:p>
            <a:pPr marL="342900" lvl="0" indent="-342900" algn="l" rtl="0">
              <a:spcBef>
                <a:spcPts val="1000"/>
              </a:spcBef>
              <a:spcAft>
                <a:spcPts val="0"/>
              </a:spcAft>
              <a:buSzPts val="1440"/>
              <a:buChar char="►"/>
            </a:pPr>
            <a:r>
              <a:rPr lang="zh-TW"/>
              <a:t>藉由此研討會之盛況將國立中山音樂學系以委託相關媒體對外曝光。</a:t>
            </a:r>
            <a:endParaRPr/>
          </a:p>
          <a:p>
            <a:pPr marL="342900" lvl="0" indent="-342900" algn="l" rtl="0">
              <a:spcBef>
                <a:spcPts val="1000"/>
              </a:spcBef>
              <a:spcAft>
                <a:spcPts val="0"/>
              </a:spcAft>
              <a:buSzPts val="1440"/>
              <a:buChar char="►"/>
            </a:pPr>
            <a:r>
              <a:rPr lang="zh-TW"/>
              <a:t>特闢新生代業者的經驗傳承論壇。</a:t>
            </a:r>
            <a:endParaRPr/>
          </a:p>
          <a:p>
            <a:pPr marL="342900" lvl="0" indent="-342900" algn="l" rtl="0">
              <a:spcBef>
                <a:spcPts val="1000"/>
              </a:spcBef>
              <a:spcAft>
                <a:spcPts val="0"/>
              </a:spcAft>
              <a:buSzPts val="1440"/>
              <a:buChar char="►"/>
            </a:pPr>
            <a:r>
              <a:rPr lang="zh-TW"/>
              <a:t>拓展主題：音樂與商業運作、聲音與影像之多元結合、女性音樂發展、音樂考古與管理。</a:t>
            </a:r>
            <a:endParaRPr/>
          </a:p>
          <a:p>
            <a:pPr marL="342900" lvl="0" indent="-342900" algn="l" rtl="0">
              <a:spcBef>
                <a:spcPts val="1000"/>
              </a:spcBef>
              <a:spcAft>
                <a:spcPts val="0"/>
              </a:spcAft>
              <a:buSzPts val="1440"/>
              <a:buChar char="►"/>
            </a:pPr>
            <a:r>
              <a:rPr lang="zh-TW"/>
              <a:t>以當代視野挖掘歷史音樂的全新角度與匯集本世紀多元音樂研究探討。</a:t>
            </a:r>
            <a:endParaRPr/>
          </a:p>
          <a:p>
            <a:pPr marL="342900" lvl="0" indent="-342900" algn="l" rtl="0">
              <a:spcBef>
                <a:spcPts val="1000"/>
              </a:spcBef>
              <a:spcAft>
                <a:spcPts val="0"/>
              </a:spcAft>
              <a:buSzPts val="1440"/>
              <a:buChar char="►"/>
            </a:pPr>
            <a:r>
              <a:rPr lang="zh-TW"/>
              <a:t>以聲音為新研究領域，並探討在商業、媒體、生活應用上的多種可能性。</a:t>
            </a:r>
            <a:endParaRPr/>
          </a:p>
          <a:p>
            <a:pPr marL="342900" lvl="0" indent="-342900" algn="l" rtl="0">
              <a:spcBef>
                <a:spcPts val="1000"/>
              </a:spcBef>
              <a:spcAft>
                <a:spcPts val="0"/>
              </a:spcAft>
              <a:buSzPts val="1440"/>
              <a:buChar char="►"/>
            </a:pPr>
            <a:r>
              <a:rPr lang="zh-TW"/>
              <a:t>挑戰文字與即興音樂演奏的臨場實驗及研究分析。</a:t>
            </a:r>
            <a:endParaRPr/>
          </a:p>
          <a:p>
            <a:pPr marL="342900" lvl="0" indent="-342900" algn="l" rtl="0">
              <a:spcBef>
                <a:spcPts val="1000"/>
              </a:spcBef>
              <a:spcAft>
                <a:spcPts val="0"/>
              </a:spcAft>
              <a:buSzPts val="1440"/>
              <a:buChar char="►"/>
            </a:pPr>
            <a:r>
              <a:rPr lang="zh-TW"/>
              <a:t>提供國內與國外眾多音樂專業及多元領域人士的交流平台。</a:t>
            </a:r>
            <a:endParaRPr/>
          </a:p>
          <a:p>
            <a:pPr marL="342900" lvl="0" indent="-342900" algn="l" rtl="0">
              <a:spcBef>
                <a:spcPts val="1000"/>
              </a:spcBef>
              <a:spcAft>
                <a:spcPts val="0"/>
              </a:spcAft>
              <a:buSzPts val="1440"/>
              <a:buChar char="►"/>
            </a:pPr>
            <a:r>
              <a:rPr lang="zh-TW"/>
              <a:t>匯集歷史、經驗素材及新生代探討當今議題，並開創下一坡的潮流，成為新式經典。</a:t>
            </a:r>
            <a:endParaRPr/>
          </a:p>
          <a:p>
            <a:pPr marL="0" lvl="0" indent="0" algn="l" rtl="0">
              <a:spcBef>
                <a:spcPts val="1000"/>
              </a:spcBef>
              <a:spcAft>
                <a:spcPts val="0"/>
              </a:spcAft>
              <a:buSzPts val="144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ts val="3240"/>
              <a:buFont typeface="Trebuchet MS"/>
              <a:buNone/>
            </a:pPr>
            <a:r>
              <a:rPr lang="zh-TW" sz="3240"/>
              <a:t>音樂的變革：過往、今日與明天</a:t>
            </a:r>
            <a:br>
              <a:rPr lang="zh-TW" sz="3240"/>
            </a:br>
            <a:r>
              <a:rPr lang="zh-TW" sz="2790"/>
              <a:t>Transforming Music: Yesterday, Today and Tomorrow</a:t>
            </a:r>
            <a:br>
              <a:rPr lang="zh-TW" sz="2790"/>
            </a:br>
            <a:endParaRPr sz="3240"/>
          </a:p>
        </p:txBody>
      </p:sp>
      <p:sp>
        <p:nvSpPr>
          <p:cNvPr id="168" name="Google Shape;168;p5"/>
          <p:cNvSpPr txBox="1">
            <a:spLocks noGrp="1"/>
          </p:cNvSpPr>
          <p:nvPr>
            <p:ph type="body" idx="1"/>
          </p:nvPr>
        </p:nvSpPr>
        <p:spPr>
          <a:xfrm>
            <a:off x="677334" y="2200940"/>
            <a:ext cx="10590028" cy="516742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880"/>
              <a:buChar char="►"/>
            </a:pPr>
            <a:r>
              <a:rPr lang="zh-TW" sz="3600"/>
              <a:t>會議議題：</a:t>
            </a:r>
            <a:endParaRPr sz="3600"/>
          </a:p>
          <a:p>
            <a:pPr marL="342900" lvl="0" indent="-342900" algn="l" rtl="0">
              <a:lnSpc>
                <a:spcPct val="150000"/>
              </a:lnSpc>
              <a:spcBef>
                <a:spcPts val="1000"/>
              </a:spcBef>
              <a:spcAft>
                <a:spcPts val="0"/>
              </a:spcAft>
              <a:buSzPts val="1920"/>
              <a:buFont typeface="Arial"/>
              <a:buAutoNum type="arabicPeriod"/>
            </a:pPr>
            <a:r>
              <a:rPr lang="zh-TW" sz="2400">
                <a:solidFill>
                  <a:schemeClr val="dk1"/>
                </a:solidFill>
              </a:rPr>
              <a:t>音樂商業及廣告運作</a:t>
            </a:r>
            <a:endParaRPr/>
          </a:p>
          <a:p>
            <a:pPr marL="342900" lvl="0" indent="-342900" algn="l" rtl="0">
              <a:lnSpc>
                <a:spcPct val="150000"/>
              </a:lnSpc>
              <a:spcBef>
                <a:spcPts val="1000"/>
              </a:spcBef>
              <a:spcAft>
                <a:spcPts val="0"/>
              </a:spcAft>
              <a:buSzPts val="1920"/>
              <a:buFont typeface="Arial"/>
              <a:buAutoNum type="arabicPeriod"/>
            </a:pPr>
            <a:r>
              <a:rPr lang="zh-TW" sz="2400">
                <a:solidFill>
                  <a:schemeClr val="dk1"/>
                </a:solidFill>
              </a:rPr>
              <a:t>博物館之音樂考古相關研究</a:t>
            </a:r>
            <a:endParaRPr/>
          </a:p>
          <a:p>
            <a:pPr marL="342900" lvl="0" indent="-342900" algn="l" rtl="0">
              <a:lnSpc>
                <a:spcPct val="150000"/>
              </a:lnSpc>
              <a:spcBef>
                <a:spcPts val="1000"/>
              </a:spcBef>
              <a:spcAft>
                <a:spcPts val="0"/>
              </a:spcAft>
              <a:buSzPts val="1920"/>
              <a:buFont typeface="Arial"/>
              <a:buAutoNum type="arabicPeriod"/>
            </a:pPr>
            <a:r>
              <a:rPr lang="zh-TW" sz="2400">
                <a:solidFill>
                  <a:schemeClr val="dk1"/>
                </a:solidFill>
              </a:rPr>
              <a:t>女性音樂議題相關研究</a:t>
            </a:r>
            <a:endParaRPr/>
          </a:p>
          <a:p>
            <a:pPr marL="342900" lvl="0" indent="-342900" algn="l" rtl="0">
              <a:lnSpc>
                <a:spcPct val="150000"/>
              </a:lnSpc>
              <a:spcBef>
                <a:spcPts val="1000"/>
              </a:spcBef>
              <a:spcAft>
                <a:spcPts val="0"/>
              </a:spcAft>
              <a:buSzPts val="1920"/>
              <a:buFont typeface="Arial"/>
              <a:buAutoNum type="arabicPeriod"/>
            </a:pPr>
            <a:r>
              <a:rPr lang="zh-TW" sz="2400">
                <a:solidFill>
                  <a:schemeClr val="dk1"/>
                </a:solidFill>
              </a:rPr>
              <a:t>歷史音樂學之創新視角研究</a:t>
            </a:r>
            <a:endParaRPr/>
          </a:p>
          <a:p>
            <a:pPr marL="342900" lvl="0" indent="-342900" algn="l" rtl="0">
              <a:lnSpc>
                <a:spcPct val="150000"/>
              </a:lnSpc>
              <a:spcBef>
                <a:spcPts val="1000"/>
              </a:spcBef>
              <a:spcAft>
                <a:spcPts val="0"/>
              </a:spcAft>
              <a:buSzPts val="1920"/>
              <a:buFont typeface="Arial"/>
              <a:buAutoNum type="arabicPeriod"/>
            </a:pPr>
            <a:r>
              <a:rPr lang="zh-TW" sz="2400">
                <a:solidFill>
                  <a:schemeClr val="dk1"/>
                </a:solidFill>
              </a:rPr>
              <a:t>聲音及多領域實踐與研究</a:t>
            </a:r>
            <a:endParaRPr/>
          </a:p>
          <a:p>
            <a:pPr marL="0" lvl="0" indent="0" algn="l" rtl="0">
              <a:spcBef>
                <a:spcPts val="1000"/>
              </a:spcBef>
              <a:spcAft>
                <a:spcPts val="0"/>
              </a:spcAft>
              <a:buSzPts val="144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a:spLocks noGrp="1"/>
          </p:cNvSpPr>
          <p:nvPr>
            <p:ph type="title"/>
          </p:nvPr>
        </p:nvSpPr>
        <p:spPr>
          <a:xfrm>
            <a:off x="2640559" y="503475"/>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zh-TW"/>
              <a:t>音樂的變革：過往、今日與明天</a:t>
            </a:r>
            <a:br>
              <a:rPr lang="zh-TW"/>
            </a:br>
            <a:r>
              <a:rPr lang="zh-TW">
                <a:solidFill>
                  <a:srgbClr val="932313"/>
                </a:solidFill>
              </a:rPr>
              <a:t>專題演講者</a:t>
            </a:r>
            <a:endParaRPr>
              <a:solidFill>
                <a:srgbClr val="932313"/>
              </a:solidFill>
            </a:endParaRPr>
          </a:p>
        </p:txBody>
      </p:sp>
      <p:sp>
        <p:nvSpPr>
          <p:cNvPr id="174" name="Google Shape;174;p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SzPts val="1200"/>
              <a:buChar char="►"/>
            </a:pPr>
            <a:r>
              <a:rPr lang="zh-TW" sz="1500" dirty="0"/>
              <a:t>英國SOAS University of London的Keith Howard教授</a:t>
            </a:r>
            <a:endParaRPr dirty="0"/>
          </a:p>
          <a:p>
            <a:pPr marL="0" lvl="0" indent="0" algn="l" rtl="0">
              <a:lnSpc>
                <a:spcPct val="80000"/>
              </a:lnSpc>
              <a:spcBef>
                <a:spcPts val="1000"/>
              </a:spcBef>
              <a:spcAft>
                <a:spcPts val="0"/>
              </a:spcAft>
              <a:buSzPts val="1200"/>
              <a:buNone/>
            </a:pPr>
            <a:r>
              <a:rPr lang="zh-TW" altLang="en-US" sz="1500" dirty="0" smtClean="0"/>
              <a:t>      </a:t>
            </a:r>
            <a:r>
              <a:rPr lang="zh-TW" sz="1500" dirty="0" smtClean="0"/>
              <a:t>主講 </a:t>
            </a:r>
            <a:r>
              <a:rPr lang="zh-TW" sz="1500" dirty="0"/>
              <a:t>Presence Through Sound: Music and Place, Music across Space</a:t>
            </a:r>
            <a:endParaRPr dirty="0"/>
          </a:p>
          <a:p>
            <a:pPr marL="0" lvl="0" indent="0" algn="l" rtl="0">
              <a:lnSpc>
                <a:spcPct val="80000"/>
              </a:lnSpc>
              <a:spcBef>
                <a:spcPts val="1000"/>
              </a:spcBef>
              <a:spcAft>
                <a:spcPts val="0"/>
              </a:spcAft>
              <a:buSzPts val="1200"/>
              <a:buNone/>
            </a:pPr>
            <a:endParaRPr sz="1500" dirty="0"/>
          </a:p>
          <a:p>
            <a:pPr marL="342900" lvl="0" indent="-342900" algn="l" rtl="0">
              <a:lnSpc>
                <a:spcPct val="80000"/>
              </a:lnSpc>
              <a:spcBef>
                <a:spcPts val="1000"/>
              </a:spcBef>
              <a:spcAft>
                <a:spcPts val="0"/>
              </a:spcAft>
              <a:buSzPts val="1200"/>
              <a:buChar char="►"/>
            </a:pPr>
            <a:r>
              <a:rPr lang="zh-TW" sz="1500" dirty="0"/>
              <a:t>泰國Musicology department at Mahidol University的Kyle R. Fyr教授</a:t>
            </a:r>
            <a:endParaRPr dirty="0"/>
          </a:p>
          <a:p>
            <a:pPr marL="0" lvl="0" indent="0" algn="l" rtl="0">
              <a:lnSpc>
                <a:spcPct val="80000"/>
              </a:lnSpc>
              <a:spcBef>
                <a:spcPts val="1000"/>
              </a:spcBef>
              <a:spcAft>
                <a:spcPts val="0"/>
              </a:spcAft>
              <a:buSzPts val="1200"/>
              <a:buNone/>
            </a:pPr>
            <a:r>
              <a:rPr lang="zh-TW" altLang="en-US" sz="1500" dirty="0" smtClean="0"/>
              <a:t>      </a:t>
            </a:r>
            <a:r>
              <a:rPr lang="zh-TW" sz="1500" dirty="0" smtClean="0"/>
              <a:t>主講</a:t>
            </a:r>
            <a:r>
              <a:rPr lang="zh-TW" sz="1500" dirty="0"/>
              <a:t>Making a Case for Ravel: Past, Present, and Future</a:t>
            </a:r>
            <a:endParaRPr dirty="0"/>
          </a:p>
          <a:p>
            <a:pPr marL="0" lvl="0" indent="0" algn="l" rtl="0">
              <a:lnSpc>
                <a:spcPct val="80000"/>
              </a:lnSpc>
              <a:spcBef>
                <a:spcPts val="1000"/>
              </a:spcBef>
              <a:spcAft>
                <a:spcPts val="0"/>
              </a:spcAft>
              <a:buSzPts val="1200"/>
              <a:buNone/>
            </a:pPr>
            <a:endParaRPr sz="1500" dirty="0"/>
          </a:p>
          <a:p>
            <a:pPr marL="342900" lvl="0" indent="-342900" algn="l" rtl="0">
              <a:lnSpc>
                <a:spcPct val="80000"/>
              </a:lnSpc>
              <a:spcBef>
                <a:spcPts val="1000"/>
              </a:spcBef>
              <a:spcAft>
                <a:spcPts val="0"/>
              </a:spcAft>
              <a:buSzPts val="1200"/>
              <a:buChar char="►"/>
            </a:pPr>
            <a:r>
              <a:rPr lang="zh-TW" sz="1500" dirty="0"/>
              <a:t>韓國Seoul National University的Hee Sook Oh教授</a:t>
            </a:r>
            <a:endParaRPr dirty="0"/>
          </a:p>
          <a:p>
            <a:pPr marL="0" lvl="0" indent="0" algn="l" rtl="0">
              <a:lnSpc>
                <a:spcPct val="80000"/>
              </a:lnSpc>
              <a:spcBef>
                <a:spcPts val="1000"/>
              </a:spcBef>
              <a:spcAft>
                <a:spcPts val="0"/>
              </a:spcAft>
              <a:buSzPts val="1200"/>
              <a:buNone/>
            </a:pPr>
            <a:r>
              <a:rPr lang="zh-TW" altLang="en-US" sz="1500" dirty="0" smtClean="0"/>
              <a:t>      </a:t>
            </a:r>
            <a:r>
              <a:rPr lang="zh-TW" sz="1500" dirty="0" smtClean="0"/>
              <a:t>主講</a:t>
            </a:r>
            <a:r>
              <a:rPr lang="zh-TW" sz="1500" dirty="0"/>
              <a:t>Beyond “the Silent Other”: Aesthetics of Interculturality </a:t>
            </a:r>
            <a:r>
              <a:rPr lang="zh-TW" sz="1500" dirty="0" smtClean="0"/>
              <a:t>in </a:t>
            </a:r>
            <a:r>
              <a:rPr lang="zh-TW" sz="1500" dirty="0"/>
              <a:t>Korean Contemporary Music</a:t>
            </a:r>
            <a:endParaRPr dirty="0"/>
          </a:p>
          <a:p>
            <a:pPr marL="0" lvl="0" indent="0" algn="l" rtl="0">
              <a:lnSpc>
                <a:spcPct val="80000"/>
              </a:lnSpc>
              <a:spcBef>
                <a:spcPts val="1000"/>
              </a:spcBef>
              <a:spcAft>
                <a:spcPts val="0"/>
              </a:spcAft>
              <a:buSzPts val="1200"/>
              <a:buNone/>
            </a:pPr>
            <a:endParaRPr sz="1500" dirty="0"/>
          </a:p>
          <a:p>
            <a:pPr marL="342900" lvl="0" indent="-342900" algn="l" rtl="0">
              <a:lnSpc>
                <a:spcPct val="80000"/>
              </a:lnSpc>
              <a:spcBef>
                <a:spcPts val="1000"/>
              </a:spcBef>
              <a:spcAft>
                <a:spcPts val="0"/>
              </a:spcAft>
              <a:buSzPts val="1200"/>
              <a:buChar char="►"/>
            </a:pPr>
            <a:r>
              <a:rPr lang="zh-TW" sz="1500" dirty="0"/>
              <a:t>美國University of Southern Mississippi的Hsiaopei Lee教授</a:t>
            </a:r>
            <a:endParaRPr dirty="0"/>
          </a:p>
          <a:p>
            <a:pPr marL="0" lvl="0" indent="0" algn="l" rtl="0">
              <a:lnSpc>
                <a:spcPct val="80000"/>
              </a:lnSpc>
              <a:spcBef>
                <a:spcPts val="1000"/>
              </a:spcBef>
              <a:spcAft>
                <a:spcPts val="0"/>
              </a:spcAft>
              <a:buSzPts val="1200"/>
              <a:buNone/>
            </a:pPr>
            <a:r>
              <a:rPr lang="zh-TW" altLang="en-US" sz="1500" dirty="0" smtClean="0"/>
              <a:t>      </a:t>
            </a:r>
            <a:r>
              <a:rPr lang="zh-TW" sz="1500" dirty="0" smtClean="0"/>
              <a:t>主講</a:t>
            </a:r>
            <a:r>
              <a:rPr lang="zh-TW" sz="1500" dirty="0"/>
              <a:t>Amy Beach, Rebecca Clarke and Florence B. Price</a:t>
            </a:r>
            <a:endParaRPr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zh-TW"/>
              <a:t>音樂的變革：過往、今日與明天</a:t>
            </a:r>
            <a:br>
              <a:rPr lang="zh-TW"/>
            </a:br>
            <a:r>
              <a:rPr lang="zh-TW">
                <a:solidFill>
                  <a:srgbClr val="932313"/>
                </a:solidFill>
              </a:rPr>
              <a:t>新生代會談</a:t>
            </a:r>
            <a:endParaRPr>
              <a:solidFill>
                <a:srgbClr val="932313"/>
              </a:solidFill>
            </a:endParaRPr>
          </a:p>
        </p:txBody>
      </p:sp>
      <p:sp>
        <p:nvSpPr>
          <p:cNvPr id="180" name="Google Shape;180;p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dirty="0"/>
          </a:p>
          <a:p>
            <a:pPr marL="342900" lvl="0" indent="-342900" algn="l" rtl="0">
              <a:spcBef>
                <a:spcPts val="1000"/>
              </a:spcBef>
              <a:spcAft>
                <a:spcPts val="0"/>
              </a:spcAft>
              <a:buSzPts val="1920"/>
              <a:buChar char="►"/>
            </a:pPr>
            <a:r>
              <a:rPr lang="zh-TW" sz="2400" dirty="0"/>
              <a:t>影視業界五位知名新生代聲音演員：</a:t>
            </a:r>
            <a:endParaRPr sz="2400" dirty="0"/>
          </a:p>
          <a:p>
            <a:pPr marL="0" lvl="0" indent="0" algn="l" rtl="0">
              <a:spcBef>
                <a:spcPts val="1000"/>
              </a:spcBef>
              <a:spcAft>
                <a:spcPts val="0"/>
              </a:spcAft>
              <a:buSzPts val="1920"/>
              <a:buNone/>
            </a:pPr>
            <a:r>
              <a:rPr lang="zh-TW" altLang="en-US" sz="2400" dirty="0" smtClean="0"/>
              <a:t>    </a:t>
            </a:r>
            <a:r>
              <a:rPr lang="zh-TW" sz="2400" dirty="0" smtClean="0"/>
              <a:t>郭</a:t>
            </a:r>
            <a:r>
              <a:rPr lang="zh-TW" sz="2400" dirty="0"/>
              <a:t>霖、林沛笭、穆宣名、 宋昱璁、謝斯婷 </a:t>
            </a:r>
            <a:endParaRPr lang="en-US" altLang="zh-TW" sz="2400" dirty="0" smtClean="0"/>
          </a:p>
          <a:p>
            <a:pPr marL="0" lvl="0" indent="0" algn="l" rtl="0">
              <a:spcBef>
                <a:spcPts val="1000"/>
              </a:spcBef>
              <a:spcAft>
                <a:spcPts val="0"/>
              </a:spcAft>
              <a:buSzPts val="1920"/>
              <a:buNone/>
            </a:pPr>
            <a:endParaRPr sz="2400" dirty="0"/>
          </a:p>
          <a:p>
            <a:pPr marL="342900" lvl="0" indent="-342900" algn="l" rtl="0">
              <a:spcBef>
                <a:spcPts val="1000"/>
              </a:spcBef>
              <a:spcAft>
                <a:spcPts val="0"/>
              </a:spcAft>
              <a:buSzPts val="1920"/>
              <a:buChar char="►"/>
            </a:pPr>
            <a:r>
              <a:rPr lang="zh-TW" sz="2400" dirty="0"/>
              <a:t>主題：</a:t>
            </a:r>
            <a:endParaRPr sz="2400" dirty="0"/>
          </a:p>
          <a:p>
            <a:pPr marL="0" lvl="0" indent="0" algn="l" rtl="0">
              <a:spcBef>
                <a:spcPts val="1000"/>
              </a:spcBef>
              <a:spcAft>
                <a:spcPts val="0"/>
              </a:spcAft>
              <a:buSzPts val="1600"/>
              <a:buNone/>
            </a:pPr>
            <a:r>
              <a:rPr lang="zh-TW" altLang="en-US" sz="2000" b="1" dirty="0" smtClean="0">
                <a:solidFill>
                  <a:srgbClr val="AF8C13"/>
                </a:solidFill>
              </a:rPr>
              <a:t>     </a:t>
            </a:r>
            <a:r>
              <a:rPr lang="zh-TW" sz="2000" b="1" dirty="0" smtClean="0">
                <a:solidFill>
                  <a:srgbClr val="AF8C13"/>
                </a:solidFill>
              </a:rPr>
              <a:t>聲音</a:t>
            </a:r>
            <a:r>
              <a:rPr lang="zh-TW" sz="2000" b="1" dirty="0">
                <a:solidFill>
                  <a:srgbClr val="AF8C13"/>
                </a:solidFill>
              </a:rPr>
              <a:t>與文字之嬉戲 </a:t>
            </a:r>
            <a:endParaRPr sz="3600" b="1" dirty="0">
              <a:solidFill>
                <a:srgbClr val="AF8C13"/>
              </a:solidFill>
            </a:endParaRPr>
          </a:p>
          <a:p>
            <a:pPr marL="0" lvl="0" indent="0" algn="l" rtl="0">
              <a:spcBef>
                <a:spcPts val="1000"/>
              </a:spcBef>
              <a:spcAft>
                <a:spcPts val="0"/>
              </a:spcAft>
              <a:buSzPts val="1440"/>
              <a:buNone/>
            </a:pPr>
            <a:r>
              <a:rPr lang="zh-TW" altLang="en-US" dirty="0" smtClean="0"/>
              <a:t>      </a:t>
            </a:r>
            <a:r>
              <a:rPr lang="zh-TW" dirty="0" smtClean="0"/>
              <a:t>劇本</a:t>
            </a:r>
            <a:r>
              <a:rPr lang="zh-TW" dirty="0"/>
              <a:t>：尋琴者（木馬文化）</a:t>
            </a:r>
            <a:endParaRPr dirty="0"/>
          </a:p>
          <a:p>
            <a:pPr marL="0" lvl="0" indent="0" algn="l" rtl="0">
              <a:spcBef>
                <a:spcPts val="1000"/>
              </a:spcBef>
              <a:spcAft>
                <a:spcPts val="0"/>
              </a:spcAft>
              <a:buSzPts val="1440"/>
              <a:buNone/>
            </a:pPr>
            <a:r>
              <a:rPr lang="zh-TW" altLang="en-US" dirty="0" smtClean="0"/>
              <a:t>      </a:t>
            </a:r>
            <a:r>
              <a:rPr lang="zh-TW" dirty="0" smtClean="0"/>
              <a:t>詩作</a:t>
            </a:r>
            <a:r>
              <a:rPr lang="zh-TW" dirty="0"/>
              <a:t>主題：霧與雪 </a:t>
            </a:r>
            <a:endParaRPr sz="3200" dirty="0"/>
          </a:p>
          <a:p>
            <a:pPr marL="0" lvl="0" indent="0" algn="l" rtl="0">
              <a:spcBef>
                <a:spcPts val="1000"/>
              </a:spcBef>
              <a:spcAft>
                <a:spcPts val="0"/>
              </a:spcAft>
              <a:buSzPts val="2560"/>
              <a:buNone/>
            </a:pPr>
            <a:endParaRPr sz="3200" dirty="0"/>
          </a:p>
          <a:p>
            <a:pPr marL="0" lvl="0" indent="0" algn="l" rtl="0">
              <a:spcBef>
                <a:spcPts val="1000"/>
              </a:spcBef>
              <a:spcAft>
                <a:spcPts val="0"/>
              </a:spcAft>
              <a:buSzPts val="1920"/>
              <a:buNone/>
            </a:pP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zh-TW"/>
              <a:t>活動實施情形</a:t>
            </a:r>
            <a:br>
              <a:rPr lang="zh-TW"/>
            </a:br>
            <a:r>
              <a:rPr lang="zh-TW">
                <a:solidFill>
                  <a:srgbClr val="932313"/>
                </a:solidFill>
              </a:rPr>
              <a:t>主要活動</a:t>
            </a:r>
            <a:endParaRPr>
              <a:solidFill>
                <a:srgbClr val="932313"/>
              </a:solidFill>
            </a:endParaRPr>
          </a:p>
        </p:txBody>
      </p:sp>
      <p:sp>
        <p:nvSpPr>
          <p:cNvPr id="186" name="Google Shape;186;p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lnSpc>
                <a:spcPct val="200000"/>
              </a:lnSpc>
              <a:spcBef>
                <a:spcPts val="0"/>
              </a:spcBef>
              <a:spcAft>
                <a:spcPts val="0"/>
              </a:spcAft>
              <a:buSzPts val="1920"/>
              <a:buChar char="►"/>
            </a:pPr>
            <a:r>
              <a:rPr lang="zh-TW" sz="2400"/>
              <a:t>專題演講：4場</a:t>
            </a:r>
            <a:endParaRPr/>
          </a:p>
          <a:p>
            <a:pPr marL="342900" lvl="0" indent="-342900" algn="l" rtl="0">
              <a:lnSpc>
                <a:spcPct val="200000"/>
              </a:lnSpc>
              <a:spcBef>
                <a:spcPts val="1000"/>
              </a:spcBef>
              <a:spcAft>
                <a:spcPts val="0"/>
              </a:spcAft>
              <a:buSzPts val="1920"/>
              <a:buChar char="►"/>
            </a:pPr>
            <a:r>
              <a:rPr lang="zh-TW" sz="2400"/>
              <a:t>專題研究發表：15篇</a:t>
            </a:r>
            <a:endParaRPr/>
          </a:p>
          <a:p>
            <a:pPr marL="342900" lvl="0" indent="-342900" algn="l" rtl="0">
              <a:lnSpc>
                <a:spcPct val="200000"/>
              </a:lnSpc>
              <a:spcBef>
                <a:spcPts val="1000"/>
              </a:spcBef>
              <a:spcAft>
                <a:spcPts val="0"/>
              </a:spcAft>
              <a:buSzPts val="1920"/>
              <a:buChar char="►"/>
            </a:pPr>
            <a:r>
              <a:rPr lang="zh-TW" sz="2400"/>
              <a:t>新生代會談：1場（聲音與文字演繹）</a:t>
            </a:r>
            <a:endParaRPr sz="2400"/>
          </a:p>
          <a:p>
            <a:pPr marL="342900" lvl="0" indent="-342900" algn="l" rtl="0">
              <a:lnSpc>
                <a:spcPct val="200000"/>
              </a:lnSpc>
              <a:spcBef>
                <a:spcPts val="1000"/>
              </a:spcBef>
              <a:spcAft>
                <a:spcPts val="0"/>
              </a:spcAft>
              <a:buSzPts val="1920"/>
              <a:buChar char="►"/>
            </a:pPr>
            <a:r>
              <a:rPr lang="zh-TW" sz="2400"/>
              <a:t>小組專題發表：1場</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zh-TW"/>
              <a:t>活動實施情形</a:t>
            </a:r>
            <a:br>
              <a:rPr lang="zh-TW"/>
            </a:br>
            <a:r>
              <a:rPr lang="zh-TW">
                <a:solidFill>
                  <a:srgbClr val="932313"/>
                </a:solidFill>
              </a:rPr>
              <a:t>配合活動</a:t>
            </a:r>
            <a:endParaRPr>
              <a:solidFill>
                <a:srgbClr val="932313"/>
              </a:solidFill>
            </a:endParaRPr>
          </a:p>
        </p:txBody>
      </p:sp>
      <p:sp>
        <p:nvSpPr>
          <p:cNvPr id="192" name="Google Shape;192;p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zh-TW" sz="2400" dirty="0"/>
              <a:t>高雄西子灣文化導覽：</a:t>
            </a:r>
            <a:endParaRPr sz="2400" dirty="0"/>
          </a:p>
          <a:p>
            <a:pPr marL="0" lvl="0" indent="0" algn="l" rtl="0">
              <a:spcBef>
                <a:spcPts val="1000"/>
              </a:spcBef>
              <a:spcAft>
                <a:spcPts val="0"/>
              </a:spcAft>
              <a:buSzPts val="1920"/>
              <a:buNone/>
            </a:pPr>
            <a:r>
              <a:rPr lang="zh-TW" altLang="en-US" sz="2400" dirty="0" smtClean="0"/>
              <a:t>    </a:t>
            </a:r>
            <a:r>
              <a:rPr lang="zh-TW" sz="2400" dirty="0" smtClean="0"/>
              <a:t>中山</a:t>
            </a:r>
            <a:r>
              <a:rPr lang="zh-TW" sz="2400" dirty="0"/>
              <a:t>校園與西子灣的基本導覽（午膳時段）</a:t>
            </a:r>
            <a:endParaRPr sz="2400" dirty="0"/>
          </a:p>
          <a:p>
            <a:pPr marL="0" lvl="0" indent="0" algn="l" rtl="0">
              <a:spcBef>
                <a:spcPts val="1000"/>
              </a:spcBef>
              <a:spcAft>
                <a:spcPts val="0"/>
              </a:spcAft>
              <a:buSzPts val="1920"/>
              <a:buNone/>
            </a:pPr>
            <a:r>
              <a:rPr lang="zh-TW" altLang="en-US" sz="2400" dirty="0" smtClean="0"/>
              <a:t>    </a:t>
            </a:r>
            <a:r>
              <a:rPr lang="zh-TW" sz="2400" dirty="0" smtClean="0"/>
              <a:t>打</a:t>
            </a:r>
            <a:r>
              <a:rPr lang="zh-TW" sz="2400" dirty="0"/>
              <a:t>狗英國領事館參觀（全程為自由參加）配給館內專業導覽員</a:t>
            </a:r>
            <a:endParaRPr sz="2400" dirty="0"/>
          </a:p>
          <a:p>
            <a:pPr marL="0" lvl="0" indent="0" algn="l" rtl="0">
              <a:spcBef>
                <a:spcPts val="1000"/>
              </a:spcBef>
              <a:spcAft>
                <a:spcPts val="0"/>
              </a:spcAft>
              <a:buSzPts val="1920"/>
              <a:buNone/>
            </a:pPr>
            <a:endParaRPr sz="2400" dirty="0"/>
          </a:p>
          <a:p>
            <a:pPr marL="342900" lvl="0" indent="-342900" algn="l" rtl="0">
              <a:spcBef>
                <a:spcPts val="1000"/>
              </a:spcBef>
              <a:spcAft>
                <a:spcPts val="0"/>
              </a:spcAft>
              <a:buSzPts val="1920"/>
              <a:buChar char="►"/>
            </a:pPr>
            <a:r>
              <a:rPr lang="zh-TW" sz="2400" dirty="0"/>
              <a:t>晚宴用膳與交流</a:t>
            </a:r>
            <a:endParaRPr sz="2400" dirty="0"/>
          </a:p>
        </p:txBody>
      </p:sp>
    </p:spTree>
  </p:cSld>
  <p:clrMapOvr>
    <a:masterClrMapping/>
  </p:clrMapOvr>
</p:sld>
</file>

<file path=ppt/theme/theme1.xml><?xml version="1.0" encoding="utf-8"?>
<a:theme xmlns:a="http://schemas.openxmlformats.org/drawingml/2006/main" name="多面向">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695</Words>
  <Application>Microsoft Office PowerPoint</Application>
  <PresentationFormat>寬螢幕</PresentationFormat>
  <Paragraphs>76</Paragraphs>
  <Slides>12</Slides>
  <Notes>12</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12</vt:i4>
      </vt:variant>
    </vt:vector>
  </HeadingPairs>
  <TitlesOfParts>
    <vt:vector size="16" baseType="lpstr">
      <vt:lpstr>Noto Sans Symbols</vt:lpstr>
      <vt:lpstr>Arial</vt:lpstr>
      <vt:lpstr>Trebuchet MS</vt:lpstr>
      <vt:lpstr>多面向</vt:lpstr>
      <vt:lpstr>國際音樂學學術研討會</vt:lpstr>
      <vt:lpstr>音樂的變革：過往、今日與明天 Transforming Music: Yesterday, Today and Tomorrow </vt:lpstr>
      <vt:lpstr>音樂的變革：過往、今日與明天 Transforming Music: Yesterday, Today and Tomorrow </vt:lpstr>
      <vt:lpstr>音樂的變革：過往、今日與明天 Transforming Music: Yesterday, Today and Tomorrow </vt:lpstr>
      <vt:lpstr>音樂的變革：過往、今日與明天 Transforming Music: Yesterday, Today and Tomorrow </vt:lpstr>
      <vt:lpstr>音樂的變革：過往、今日與明天 專題演講者</vt:lpstr>
      <vt:lpstr>音樂的變革：過往、今日與明天 新生代會談</vt:lpstr>
      <vt:lpstr>活動實施情形 主要活動</vt:lpstr>
      <vt:lpstr>活動實施情形 配合活動</vt:lpstr>
      <vt:lpstr>活動實施情形 照片集</vt:lpstr>
      <vt:lpstr>活動實施情形 照片集</vt:lpstr>
      <vt:lpstr>活動實施情形 照片集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國際音樂學學術研討會</dc:title>
  <dc:creator>玥錚 洪</dc:creator>
  <cp:lastModifiedBy>Windows 使用者</cp:lastModifiedBy>
  <cp:revision>1</cp:revision>
  <dcterms:created xsi:type="dcterms:W3CDTF">2020-11-18T02:42:29Z</dcterms:created>
  <dcterms:modified xsi:type="dcterms:W3CDTF">2021-01-12T06:16:46Z</dcterms:modified>
</cp:coreProperties>
</file>